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7"/>
          <p:cNvSpPr txBox="1"/>
          <p:nvPr/>
        </p:nvSpPr>
        <p:spPr>
          <a:xfrm>
            <a:off x="3669199" y="4885899"/>
            <a:ext cx="4853600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000">
                <a:solidFill>
                  <a:srgbClr val="008C95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Benefits Overview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Rectangle: Rounded Corners 7"/>
          <p:cNvSpPr/>
          <p:nvPr/>
        </p:nvSpPr>
        <p:spPr>
          <a:xfrm>
            <a:off x="363794" y="245805"/>
            <a:ext cx="11572568" cy="1484673"/>
          </a:xfrm>
          <a:prstGeom prst="roundRect">
            <a:avLst>
              <a:gd name="adj" fmla="val 16667"/>
            </a:avLst>
          </a:prstGeom>
          <a:solidFill>
            <a:srgbClr val="FFFFFF">
              <a:alpha val="41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2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1538934" y="2005781"/>
            <a:ext cx="9552870" cy="3545002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00000"/>
              </a:lnSpc>
              <a:buSzTx/>
              <a:buNone/>
              <a:defRPr sz="1800"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dirty="0"/>
              <a:t>Enrollment is on-going.  </a:t>
            </a:r>
            <a:r>
              <a:rPr b="1" dirty="0"/>
              <a:t>You can sign up at any time </a:t>
            </a:r>
            <a:r>
              <a:rPr dirty="0"/>
              <a:t>and terminate at any time.</a:t>
            </a:r>
          </a:p>
          <a:p>
            <a:pPr marL="0" indent="0" algn="ctr">
              <a:lnSpc>
                <a:spcPct val="100000"/>
              </a:lnSpc>
              <a:buSzTx/>
              <a:buNone/>
              <a:defRPr sz="1800">
                <a:latin typeface="Gotham Book"/>
                <a:ea typeface="Gotham Book"/>
                <a:cs typeface="Gotham Book"/>
                <a:sym typeface="Gotham Book"/>
              </a:defRPr>
            </a:pPr>
            <a:endParaRPr dirty="0"/>
          </a:p>
          <a:p>
            <a:pPr marL="0" indent="0" algn="ctr">
              <a:lnSpc>
                <a:spcPct val="100000"/>
              </a:lnSpc>
              <a:buSzTx/>
              <a:buNone/>
              <a:defRPr sz="1800"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dirty="0"/>
              <a:t>You can access an exclusive </a:t>
            </a:r>
            <a:r>
              <a:rPr b="1" dirty="0"/>
              <a:t>Association Site to book an appointment</a:t>
            </a:r>
          </a:p>
          <a:p>
            <a:pPr marL="0" indent="0">
              <a:lnSpc>
                <a:spcPct val="100000"/>
              </a:lnSpc>
              <a:buSzTx/>
              <a:buNone/>
              <a:defRPr sz="1800">
                <a:latin typeface="Gotham Book"/>
                <a:ea typeface="Gotham Book"/>
                <a:cs typeface="Gotham Book"/>
                <a:sym typeface="Gotham Book"/>
              </a:defRPr>
            </a:pPr>
            <a:endParaRPr b="1" dirty="0"/>
          </a:p>
          <a:p>
            <a:pPr marL="0" indent="0" algn="ctr">
              <a:lnSpc>
                <a:spcPct val="100000"/>
              </a:lnSpc>
              <a:buSzTx/>
              <a:buNone/>
              <a:defRPr sz="1800"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dirty="0"/>
              <a:t>You can </a:t>
            </a:r>
            <a:r>
              <a:rPr b="1" dirty="0"/>
              <a:t>review </a:t>
            </a:r>
            <a:r>
              <a:rPr dirty="0"/>
              <a:t>the plan options or self enroll at: </a:t>
            </a:r>
          </a:p>
          <a:p>
            <a:pPr marL="0" indent="0" algn="ctr">
              <a:lnSpc>
                <a:spcPct val="100000"/>
              </a:lnSpc>
              <a:buSzTx/>
              <a:buNone/>
              <a:defRPr sz="1800"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</a:rPr>
              <a:t>https://brokerexchanges.com/</a:t>
            </a:r>
            <a:r>
              <a:rPr lang="en-US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</a:rPr>
              <a:t>nnpen</a:t>
            </a:r>
            <a:endParaRPr b="1" dirty="0"/>
          </a:p>
          <a:p>
            <a:pPr marL="0" indent="0">
              <a:lnSpc>
                <a:spcPct val="100000"/>
              </a:lnSpc>
              <a:buSzTx/>
              <a:buNone/>
              <a:defRPr sz="1800">
                <a:latin typeface="Gotham Book"/>
                <a:ea typeface="Gotham Book"/>
                <a:cs typeface="Gotham Book"/>
                <a:sym typeface="Gotham Book"/>
              </a:defRPr>
            </a:pPr>
            <a:endParaRPr b="1" dirty="0"/>
          </a:p>
          <a:p>
            <a:pPr marL="0" indent="0" algn="ctr">
              <a:lnSpc>
                <a:spcPct val="100000"/>
              </a:lnSpc>
              <a:buSzTx/>
              <a:buNone/>
              <a:defRPr sz="1800"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dirty="0"/>
              <a:t>After you are officially enrolled in benefits, you will </a:t>
            </a:r>
            <a:r>
              <a:rPr lang="en-US" dirty="0"/>
              <a:t>create your own personal dashboard where you can see your account or add other products whenever you like.</a:t>
            </a:r>
            <a:endParaRPr dirty="0"/>
          </a:p>
        </p:txBody>
      </p:sp>
      <p:sp>
        <p:nvSpPr>
          <p:cNvPr id="173" name="TextBox 20"/>
          <p:cNvSpPr txBox="1"/>
          <p:nvPr/>
        </p:nvSpPr>
        <p:spPr>
          <a:xfrm>
            <a:off x="783138" y="521110"/>
            <a:ext cx="10340587" cy="91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5400" b="1">
                <a:solidFill>
                  <a:srgbClr val="008C95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r>
              <a:t>How to Get Started</a:t>
            </a:r>
          </a:p>
        </p:txBody>
      </p:sp>
      <p:sp>
        <p:nvSpPr>
          <p:cNvPr id="174" name="TextBox 19"/>
          <p:cNvSpPr txBox="1"/>
          <p:nvPr/>
        </p:nvSpPr>
        <p:spPr>
          <a:xfrm>
            <a:off x="2739280" y="5965862"/>
            <a:ext cx="6821594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latin typeface="Gotham Book"/>
                <a:ea typeface="Gotham Book"/>
                <a:cs typeface="Gotham Book"/>
                <a:sym typeface="Gotham Book"/>
              </a:defRPr>
            </a:pPr>
            <a:r>
              <a:t>BENAdvance </a:t>
            </a:r>
            <a:r>
              <a:rPr b="0"/>
              <a:t>administers program and handles all enrollment and service inquiries.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thought-catalog-Nv-vx3kUR2A-unsplash.jpg" descr="thought-catalog-Nv-vx3kUR2A-unsplas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484" y="2924021"/>
            <a:ext cx="3916134" cy="2610757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Rectangle: Rounded Corners 7"/>
          <p:cNvSpPr/>
          <p:nvPr/>
        </p:nvSpPr>
        <p:spPr>
          <a:xfrm>
            <a:off x="363794" y="220066"/>
            <a:ext cx="11572568" cy="1766050"/>
          </a:xfrm>
          <a:prstGeom prst="roundRect">
            <a:avLst>
              <a:gd name="adj" fmla="val 16667"/>
            </a:avLst>
          </a:prstGeom>
          <a:solidFill>
            <a:srgbClr val="FFFFFF">
              <a:alpha val="41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b="1" dirty="0"/>
          </a:p>
        </p:txBody>
      </p:sp>
      <p:sp>
        <p:nvSpPr>
          <p:cNvPr id="103" name="TextBox 2"/>
          <p:cNvSpPr txBox="1"/>
          <p:nvPr/>
        </p:nvSpPr>
        <p:spPr>
          <a:xfrm>
            <a:off x="1405467" y="5695184"/>
            <a:ext cx="10232431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The partnership between Association and Brokerage have brought you the benefits available that are powered by BENAdvance. </a:t>
            </a:r>
          </a:p>
        </p:txBody>
      </p:sp>
      <p:sp>
        <p:nvSpPr>
          <p:cNvPr id="104" name="TextBox 3"/>
          <p:cNvSpPr txBox="1"/>
          <p:nvPr/>
        </p:nvSpPr>
        <p:spPr>
          <a:xfrm>
            <a:off x="901126" y="2158924"/>
            <a:ext cx="10065282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r>
              <a:t>We understand the importance of having access to benefits. We are pleased to announce that you are now eligible to participate in a comprehensive voluntary benefits package plan designed to meet your needs. </a:t>
            </a:r>
          </a:p>
        </p:txBody>
      </p:sp>
      <p:pic>
        <p:nvPicPr>
          <p:cNvPr id="105" name="Graphic 24" descr="Graphic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7944" y="3240982"/>
            <a:ext cx="537880" cy="537880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TextBox 26"/>
          <p:cNvSpPr txBox="1"/>
          <p:nvPr/>
        </p:nvSpPr>
        <p:spPr>
          <a:xfrm>
            <a:off x="3319865" y="3384229"/>
            <a:ext cx="2269928" cy="195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latin typeface="Gotham Book"/>
                <a:ea typeface="Gotham Book"/>
                <a:cs typeface="Gotham Book"/>
                <a:sym typeface="Gotham Book"/>
              </a:defRPr>
            </a:pPr>
            <a:r>
              <a:t>Medical Plans</a:t>
            </a:r>
          </a:p>
          <a:p>
            <a:pPr>
              <a:defRPr b="1">
                <a:latin typeface="Gotham Book"/>
                <a:ea typeface="Gotham Book"/>
                <a:cs typeface="Gotham Book"/>
                <a:sym typeface="Gotham Book"/>
              </a:defRPr>
            </a:pPr>
            <a:endParaRPr/>
          </a:p>
          <a:p>
            <a:pPr>
              <a:defRPr b="1">
                <a:latin typeface="Gotham Book"/>
                <a:ea typeface="Gotham Book"/>
                <a:cs typeface="Gotham Book"/>
                <a:sym typeface="Gotham Book"/>
              </a:defRPr>
            </a:pPr>
            <a:r>
              <a:t>Dental</a:t>
            </a:r>
          </a:p>
          <a:p>
            <a:pPr>
              <a:defRPr b="1">
                <a:latin typeface="Gotham Book"/>
                <a:ea typeface="Gotham Book"/>
                <a:cs typeface="Gotham Book"/>
                <a:sym typeface="Gotham Book"/>
              </a:defRPr>
            </a:pPr>
            <a:endParaRPr/>
          </a:p>
          <a:p>
            <a:pPr>
              <a:defRPr b="1">
                <a:latin typeface="Gotham Book"/>
                <a:ea typeface="Gotham Book"/>
                <a:cs typeface="Gotham Book"/>
                <a:sym typeface="Gotham Book"/>
              </a:defRPr>
            </a:pPr>
            <a:r>
              <a:t>Vision </a:t>
            </a:r>
          </a:p>
          <a:p>
            <a:pPr>
              <a:defRPr b="1">
                <a:latin typeface="Gotham Book"/>
                <a:ea typeface="Gotham Book"/>
                <a:cs typeface="Gotham Book"/>
                <a:sym typeface="Gotham Book"/>
              </a:defRPr>
            </a:pPr>
            <a:endParaRPr/>
          </a:p>
          <a:p>
            <a:pPr>
              <a:defRPr b="1">
                <a:latin typeface="Gotham Book"/>
                <a:ea typeface="Gotham Book"/>
                <a:cs typeface="Gotham Book"/>
                <a:sym typeface="Gotham Book"/>
              </a:defRPr>
            </a:pPr>
            <a:r>
              <a:t>and more!</a:t>
            </a:r>
          </a:p>
        </p:txBody>
      </p:sp>
      <p:pic>
        <p:nvPicPr>
          <p:cNvPr id="107" name="Graphic 28" descr="Graphic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7944" y="3836273"/>
            <a:ext cx="537880" cy="5378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Graphic 30" descr="Graphic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8014" y="4305868"/>
            <a:ext cx="630660" cy="63065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984DDF1-CB79-7650-99F7-4592E7D7A931}"/>
              </a:ext>
            </a:extLst>
          </p:cNvPr>
          <p:cNvSpPr/>
          <p:nvPr/>
        </p:nvSpPr>
        <p:spPr>
          <a:xfrm>
            <a:off x="3674174" y="537975"/>
            <a:ext cx="45191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Your Logo Here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: Rounded Corners 7"/>
          <p:cNvSpPr/>
          <p:nvPr/>
        </p:nvSpPr>
        <p:spPr>
          <a:xfrm>
            <a:off x="363794" y="245805"/>
            <a:ext cx="11572568" cy="1484673"/>
          </a:xfrm>
          <a:prstGeom prst="roundRect">
            <a:avLst>
              <a:gd name="adj" fmla="val 16667"/>
            </a:avLst>
          </a:prstGeom>
          <a:solidFill>
            <a:srgbClr val="FFFFFF">
              <a:alpha val="41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4" name="TextBox 8"/>
          <p:cNvSpPr txBox="1"/>
          <p:nvPr/>
        </p:nvSpPr>
        <p:spPr>
          <a:xfrm>
            <a:off x="783138" y="521110"/>
            <a:ext cx="10340587" cy="91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5400" b="1">
                <a:solidFill>
                  <a:srgbClr val="008C95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r>
              <a:t>Medical</a:t>
            </a:r>
          </a:p>
        </p:txBody>
      </p:sp>
      <p:pic>
        <p:nvPicPr>
          <p:cNvPr id="115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05" y="2231284"/>
            <a:ext cx="11236991" cy="28002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: Rounded Corners 7"/>
          <p:cNvSpPr/>
          <p:nvPr/>
        </p:nvSpPr>
        <p:spPr>
          <a:xfrm>
            <a:off x="363794" y="245805"/>
            <a:ext cx="11572568" cy="1484673"/>
          </a:xfrm>
          <a:prstGeom prst="roundRect">
            <a:avLst>
              <a:gd name="adj" fmla="val 16667"/>
            </a:avLst>
          </a:prstGeom>
          <a:solidFill>
            <a:srgbClr val="FFFFFF">
              <a:alpha val="41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8" name="TextBox 8"/>
          <p:cNvSpPr txBox="1"/>
          <p:nvPr/>
        </p:nvSpPr>
        <p:spPr>
          <a:xfrm>
            <a:off x="783138" y="521110"/>
            <a:ext cx="10340587" cy="91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5400" b="1">
                <a:solidFill>
                  <a:srgbClr val="008C95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r>
              <a:t>Dental</a:t>
            </a:r>
          </a:p>
        </p:txBody>
      </p:sp>
      <p:pic>
        <p:nvPicPr>
          <p:cNvPr id="119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166" y="1626292"/>
            <a:ext cx="7163025" cy="51969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Picture 4" descr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6551" y="2874414"/>
            <a:ext cx="4729691" cy="19942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: Rounded Corners 7"/>
          <p:cNvSpPr/>
          <p:nvPr/>
        </p:nvSpPr>
        <p:spPr>
          <a:xfrm>
            <a:off x="363794" y="245805"/>
            <a:ext cx="11572568" cy="1484673"/>
          </a:xfrm>
          <a:prstGeom prst="roundRect">
            <a:avLst>
              <a:gd name="adj" fmla="val 16667"/>
            </a:avLst>
          </a:prstGeom>
          <a:solidFill>
            <a:srgbClr val="FFFFFF">
              <a:alpha val="41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3" name="TextBox 8"/>
          <p:cNvSpPr txBox="1"/>
          <p:nvPr/>
        </p:nvSpPr>
        <p:spPr>
          <a:xfrm>
            <a:off x="783138" y="521110"/>
            <a:ext cx="10340587" cy="91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5400" b="1">
                <a:solidFill>
                  <a:srgbClr val="008C95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r>
              <a:t>Vision</a:t>
            </a:r>
          </a:p>
        </p:txBody>
      </p:sp>
      <p:pic>
        <p:nvPicPr>
          <p:cNvPr id="124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565" y="1976283"/>
            <a:ext cx="8188513" cy="55051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: Rounded Corners 7"/>
          <p:cNvSpPr/>
          <p:nvPr/>
        </p:nvSpPr>
        <p:spPr>
          <a:xfrm>
            <a:off x="363794" y="245805"/>
            <a:ext cx="11572568" cy="1484673"/>
          </a:xfrm>
          <a:prstGeom prst="roundRect">
            <a:avLst>
              <a:gd name="adj" fmla="val 16667"/>
            </a:avLst>
          </a:prstGeom>
          <a:solidFill>
            <a:srgbClr val="FFFFFF">
              <a:alpha val="41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7" name="TextBox 8"/>
          <p:cNvSpPr txBox="1"/>
          <p:nvPr/>
        </p:nvSpPr>
        <p:spPr>
          <a:xfrm>
            <a:off x="783138" y="521110"/>
            <a:ext cx="10340587" cy="91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5400" b="1">
                <a:solidFill>
                  <a:srgbClr val="008C95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r>
              <a:t>Life Insurance</a:t>
            </a:r>
          </a:p>
        </p:txBody>
      </p:sp>
      <p:sp>
        <p:nvSpPr>
          <p:cNvPr id="128" name="TextBox 3"/>
          <p:cNvSpPr txBox="1"/>
          <p:nvPr/>
        </p:nvSpPr>
        <p:spPr>
          <a:xfrm>
            <a:off x="1943029" y="2304788"/>
            <a:ext cx="9438455" cy="4330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/>
            </a:pPr>
            <a:r>
              <a:t>Guaranteed Issue term life up to $50,000</a:t>
            </a:r>
          </a:p>
          <a:p>
            <a:pPr marL="742950" lvl="1" indent="-285750">
              <a:buSzPct val="100000"/>
              <a:buFont typeface="Arial"/>
              <a:buChar char="•"/>
              <a:defRPr sz="2800"/>
            </a:pPr>
            <a:r>
              <a:t>No medical questions</a:t>
            </a:r>
          </a:p>
          <a:p>
            <a:pPr marL="742950" lvl="1" indent="-285750">
              <a:buSzPct val="100000"/>
              <a:buFont typeface="Arial"/>
              <a:buChar char="•"/>
              <a:defRPr sz="2800"/>
            </a:pPr>
            <a:r>
              <a:t>No background check</a:t>
            </a:r>
          </a:p>
          <a:p>
            <a:pPr marL="742950" lvl="1" indent="-285750">
              <a:buSzPct val="100000"/>
              <a:buFont typeface="Arial"/>
              <a:buChar char="•"/>
              <a:defRPr sz="2800"/>
            </a:pPr>
            <a:r>
              <a:t>Fill out the application and you are approved!!!</a:t>
            </a:r>
          </a:p>
          <a:p>
            <a:pPr marL="742950" lvl="1" indent="-285750">
              <a:buSzPct val="100000"/>
              <a:buChar char="➢"/>
              <a:defRPr sz="2800"/>
            </a:pPr>
            <a:endParaRPr/>
          </a:p>
          <a:p>
            <a:pPr>
              <a:defRPr sz="2800"/>
            </a:pPr>
            <a:r>
              <a:t>Higher limits require limited underwriting</a:t>
            </a:r>
          </a:p>
          <a:p>
            <a:pPr marL="285750" indent="-285750">
              <a:buSzPct val="100000"/>
              <a:buChar char="➢"/>
              <a:defRPr sz="2800"/>
            </a:pPr>
            <a:endParaRPr/>
          </a:p>
          <a:p>
            <a:pPr>
              <a:defRPr sz="2800"/>
            </a:pPr>
            <a:endParaRPr/>
          </a:p>
          <a:p>
            <a:pPr marL="285750" indent="-285750">
              <a:buSzPct val="100000"/>
              <a:buChar char="➢"/>
              <a:defRPr sz="2800"/>
            </a:pPr>
            <a:endParaRPr/>
          </a:p>
        </p:txBody>
      </p:sp>
      <p:pic>
        <p:nvPicPr>
          <p:cNvPr id="129" name="Picture 18" descr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61915">
            <a:off x="1261950" y="2291653"/>
            <a:ext cx="505923" cy="4866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Picture 20" descr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61915">
            <a:off x="1261950" y="4428340"/>
            <a:ext cx="505923" cy="4866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prudential.png" descr="prudenti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0993" y="-451347"/>
            <a:ext cx="5087740" cy="28618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: Rounded Corners 7"/>
          <p:cNvSpPr/>
          <p:nvPr/>
        </p:nvSpPr>
        <p:spPr>
          <a:xfrm>
            <a:off x="363794" y="245805"/>
            <a:ext cx="11572568" cy="1484673"/>
          </a:xfrm>
          <a:prstGeom prst="roundRect">
            <a:avLst>
              <a:gd name="adj" fmla="val 16667"/>
            </a:avLst>
          </a:prstGeom>
          <a:solidFill>
            <a:srgbClr val="FFFFFF">
              <a:alpha val="41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4" name="TextBox 8"/>
          <p:cNvSpPr txBox="1"/>
          <p:nvPr/>
        </p:nvSpPr>
        <p:spPr>
          <a:xfrm>
            <a:off x="783138" y="521110"/>
            <a:ext cx="10340587" cy="91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5400" b="1">
                <a:solidFill>
                  <a:srgbClr val="008C95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r>
              <a:t>Gap Insurance</a:t>
            </a:r>
          </a:p>
        </p:txBody>
      </p:sp>
      <p:grpSp>
        <p:nvGrpSpPr>
          <p:cNvPr id="144" name="Group 5"/>
          <p:cNvGrpSpPr/>
          <p:nvPr/>
        </p:nvGrpSpPr>
        <p:grpSpPr>
          <a:xfrm>
            <a:off x="758795" y="2005780"/>
            <a:ext cx="10674411" cy="4131735"/>
            <a:chOff x="0" y="0"/>
            <a:chExt cx="10674410" cy="4131733"/>
          </a:xfrm>
        </p:grpSpPr>
        <p:grpSp>
          <p:nvGrpSpPr>
            <p:cNvPr id="137" name="Rectangle: Rounded Corners 4"/>
            <p:cNvGrpSpPr/>
            <p:nvPr/>
          </p:nvGrpSpPr>
          <p:grpSpPr>
            <a:xfrm>
              <a:off x="0" y="24227"/>
              <a:ext cx="3443695" cy="4107507"/>
              <a:chOff x="0" y="0"/>
              <a:chExt cx="3443694" cy="4107506"/>
            </a:xfrm>
          </p:grpSpPr>
          <p:sp>
            <p:nvSpPr>
              <p:cNvPr id="135" name="Rounded Rectangle"/>
              <p:cNvSpPr/>
              <p:nvPr/>
            </p:nvSpPr>
            <p:spPr>
              <a:xfrm>
                <a:off x="0" y="0"/>
                <a:ext cx="3443695" cy="400551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50800" cap="flat">
                <a:solidFill>
                  <a:schemeClr val="accent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6" name="Accident Insurance…"/>
              <p:cNvSpPr txBox="1"/>
              <p:nvPr/>
            </p:nvSpPr>
            <p:spPr>
              <a:xfrm>
                <a:off x="240620" y="194004"/>
                <a:ext cx="2962454" cy="391350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>
                  <a:defRPr b="1"/>
                </a:pPr>
                <a:r>
                  <a:t>Accident Insurance</a:t>
                </a:r>
              </a:p>
              <a:p>
                <a:pPr>
                  <a:defRPr b="1"/>
                </a:pPr>
                <a:endParaRPr/>
              </a:p>
              <a:p>
                <a:pPr marL="285750" indent="-285750">
                  <a:buSzPct val="100000"/>
                  <a:buFont typeface="Arial"/>
                  <a:buChar char="•"/>
                </a:pPr>
                <a:r>
                  <a:t>Protection from the out-of-pocket costs expenses related to your insurance.</a:t>
                </a:r>
              </a:p>
              <a:p>
                <a:pPr marL="285750" indent="-285750">
                  <a:buSzPct val="100000"/>
                  <a:buFont typeface="Arial"/>
                  <a:buChar char="•"/>
                </a:pPr>
                <a:r>
                  <a:t>Cash payout to help cover costs resulting from an accident.</a:t>
                </a:r>
              </a:p>
              <a:p>
                <a:pPr marL="285750" indent="-285750">
                  <a:buSzPct val="100000"/>
                  <a:buFont typeface="Arial"/>
                  <a:buChar char="•"/>
                </a:pPr>
                <a:r>
                  <a:t>Reimburses for hospital, lab, surgery, anesthesia, x- ray, doctor’s visits, ambulance.</a:t>
                </a:r>
              </a:p>
              <a:p>
                <a:pPr marL="285750" indent="-285750">
                  <a:buSzPct val="100000"/>
                  <a:buFont typeface="Arial"/>
                  <a:buChar char="•"/>
                </a:pPr>
                <a:r>
                  <a:t>Cost under $10/month.</a:t>
                </a:r>
              </a:p>
            </p:txBody>
          </p:sp>
        </p:grpSp>
        <p:grpSp>
          <p:nvGrpSpPr>
            <p:cNvPr id="140" name="Rectangle: Rounded Corners 19"/>
            <p:cNvGrpSpPr/>
            <p:nvPr/>
          </p:nvGrpSpPr>
          <p:grpSpPr>
            <a:xfrm>
              <a:off x="3615358" y="24227"/>
              <a:ext cx="3443695" cy="4005518"/>
              <a:chOff x="0" y="0"/>
              <a:chExt cx="3443694" cy="4005517"/>
            </a:xfrm>
          </p:grpSpPr>
          <p:sp>
            <p:nvSpPr>
              <p:cNvPr id="138" name="Rounded Rectangle"/>
              <p:cNvSpPr/>
              <p:nvPr/>
            </p:nvSpPr>
            <p:spPr>
              <a:xfrm>
                <a:off x="0" y="0"/>
                <a:ext cx="3443695" cy="400551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50800" cap="flat">
                <a:solidFill>
                  <a:schemeClr val="accent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9" name="Hospital Indemnity…"/>
              <p:cNvSpPr txBox="1"/>
              <p:nvPr/>
            </p:nvSpPr>
            <p:spPr>
              <a:xfrm>
                <a:off x="240620" y="194004"/>
                <a:ext cx="2962454" cy="32790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>
                  <a:defRPr b="1"/>
                </a:pPr>
                <a:r>
                  <a:t>Hospital Indemnity</a:t>
                </a:r>
                <a:r>
                  <a:rPr sz="1600" b="0"/>
                  <a:t> </a:t>
                </a:r>
              </a:p>
              <a:p>
                <a:pPr>
                  <a:defRPr sz="1600"/>
                </a:pPr>
                <a:endParaRPr sz="1600" b="0"/>
              </a:p>
              <a:p>
                <a:pPr marL="285750" indent="-285750">
                  <a:buSzPct val="100000"/>
                  <a:buFont typeface="Arial"/>
                  <a:buChar char="•"/>
                </a:pPr>
                <a:r>
                  <a:t>Pays a benefit directly to you for hospital-related events.</a:t>
                </a:r>
              </a:p>
              <a:p>
                <a:pPr marL="285750" indent="-285750">
                  <a:buSzPct val="100000"/>
                  <a:buFont typeface="Arial"/>
                  <a:buChar char="•"/>
                </a:pPr>
                <a:r>
                  <a:t>$1,000 per admission.</a:t>
                </a:r>
              </a:p>
              <a:p>
                <a:pPr marL="285750" indent="-285750">
                  <a:buSzPct val="100000"/>
                  <a:buFont typeface="Arial"/>
                  <a:buChar char="•"/>
                </a:pPr>
                <a:r>
                  <a:t>$150 a day of hospital confinement.</a:t>
                </a:r>
              </a:p>
              <a:p>
                <a:pPr marL="285750" indent="-285750">
                  <a:buSzPct val="100000"/>
                  <a:buFont typeface="Arial"/>
                  <a:buChar char="•"/>
                </a:pPr>
                <a:r>
                  <a:t>Costs range $10-$25/month</a:t>
                </a:r>
              </a:p>
            </p:txBody>
          </p:sp>
        </p:grpSp>
        <p:grpSp>
          <p:nvGrpSpPr>
            <p:cNvPr id="143" name="Rectangle: Rounded Corners 22"/>
            <p:cNvGrpSpPr/>
            <p:nvPr/>
          </p:nvGrpSpPr>
          <p:grpSpPr>
            <a:xfrm>
              <a:off x="7230716" y="0"/>
              <a:ext cx="3443695" cy="4005518"/>
              <a:chOff x="0" y="0"/>
              <a:chExt cx="3443694" cy="4005517"/>
            </a:xfrm>
          </p:grpSpPr>
          <p:sp>
            <p:nvSpPr>
              <p:cNvPr id="141" name="Rounded Rectangle"/>
              <p:cNvSpPr/>
              <p:nvPr/>
            </p:nvSpPr>
            <p:spPr>
              <a:xfrm>
                <a:off x="0" y="0"/>
                <a:ext cx="3443695" cy="400551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50800" cap="flat">
                <a:solidFill>
                  <a:schemeClr val="accent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2" name="Critical Illness…"/>
              <p:cNvSpPr txBox="1"/>
              <p:nvPr/>
            </p:nvSpPr>
            <p:spPr>
              <a:xfrm>
                <a:off x="240620" y="194004"/>
                <a:ext cx="2962454" cy="35768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>
                  <a:defRPr b="1"/>
                </a:pPr>
                <a:r>
                  <a:t>Critical Illness</a:t>
                </a:r>
              </a:p>
              <a:p>
                <a:pPr marL="285750" indent="-285750">
                  <a:buSzPct val="100000"/>
                  <a:buFont typeface="Arial"/>
                  <a:buChar char="•"/>
                  <a:defRPr sz="1600"/>
                </a:pPr>
                <a:endParaRPr/>
              </a:p>
              <a:p>
                <a:pPr marL="285750" indent="-285750">
                  <a:buSzPct val="100000"/>
                  <a:buFont typeface="Arial"/>
                  <a:buChar char="•"/>
                </a:pPr>
                <a:r>
                  <a:t>Pays a lump sum benefit upon diagnosis of a critical illness.</a:t>
                </a:r>
              </a:p>
              <a:p>
                <a:pPr marL="285750" indent="-285750">
                  <a:buSzPct val="100000"/>
                  <a:buFont typeface="Arial"/>
                  <a:buChar char="•"/>
                </a:pPr>
                <a:r>
                  <a:t>$10k coverage</a:t>
                </a:r>
              </a:p>
              <a:p>
                <a:pPr marL="285750" indent="-285750">
                  <a:buSzPct val="100000"/>
                  <a:buFont typeface="Arial"/>
                  <a:buChar char="•"/>
                </a:pPr>
                <a:r>
                  <a:t>Covers over 20 serious illnesses, plus 21 childhood illnesses including cancer, heart attack, stroke, transplant.</a:t>
                </a:r>
              </a:p>
              <a:p>
                <a:pPr marL="285750" indent="-285750">
                  <a:buSzPct val="100000"/>
                  <a:buFont typeface="Arial"/>
                  <a:buChar char="•"/>
                </a:pPr>
                <a:r>
                  <a:t>Cost $2.66-$20 per month.</a:t>
                </a:r>
              </a:p>
            </p:txBody>
          </p:sp>
        </p:grpSp>
      </p:grpSp>
      <p:pic>
        <p:nvPicPr>
          <p:cNvPr id="145" name="prudential.png" descr="prudenti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993" y="-451347"/>
            <a:ext cx="5087740" cy="28618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: Rounded Corners 7"/>
          <p:cNvSpPr/>
          <p:nvPr/>
        </p:nvSpPr>
        <p:spPr>
          <a:xfrm>
            <a:off x="363794" y="245805"/>
            <a:ext cx="11572568" cy="1484673"/>
          </a:xfrm>
          <a:prstGeom prst="roundRect">
            <a:avLst>
              <a:gd name="adj" fmla="val 16667"/>
            </a:avLst>
          </a:prstGeom>
          <a:solidFill>
            <a:srgbClr val="FFFFFF">
              <a:alpha val="41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8" name="TextBox 8"/>
          <p:cNvSpPr txBox="1"/>
          <p:nvPr/>
        </p:nvSpPr>
        <p:spPr>
          <a:xfrm>
            <a:off x="783138" y="521110"/>
            <a:ext cx="10340587" cy="91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5400" b="1">
                <a:solidFill>
                  <a:srgbClr val="008C95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r>
              <a:t>Get Covered Today!</a:t>
            </a:r>
          </a:p>
        </p:txBody>
      </p:sp>
      <p:grpSp>
        <p:nvGrpSpPr>
          <p:cNvPr id="158" name="Group 5"/>
          <p:cNvGrpSpPr/>
          <p:nvPr/>
        </p:nvGrpSpPr>
        <p:grpSpPr>
          <a:xfrm>
            <a:off x="861372" y="2005780"/>
            <a:ext cx="10469256" cy="3952298"/>
            <a:chOff x="0" y="0"/>
            <a:chExt cx="10469255" cy="3952296"/>
          </a:xfrm>
        </p:grpSpPr>
        <p:grpSp>
          <p:nvGrpSpPr>
            <p:cNvPr id="151" name="Rectangle: Rounded Corners 4"/>
            <p:cNvGrpSpPr/>
            <p:nvPr/>
          </p:nvGrpSpPr>
          <p:grpSpPr>
            <a:xfrm>
              <a:off x="0" y="23761"/>
              <a:ext cx="3377510" cy="3928536"/>
              <a:chOff x="0" y="0"/>
              <a:chExt cx="3377508" cy="3928534"/>
            </a:xfrm>
          </p:grpSpPr>
          <p:sp>
            <p:nvSpPr>
              <p:cNvPr id="149" name="Rounded Rectangle"/>
              <p:cNvSpPr/>
              <p:nvPr/>
            </p:nvSpPr>
            <p:spPr>
              <a:xfrm>
                <a:off x="0" y="0"/>
                <a:ext cx="3377509" cy="3928535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50800" cap="flat">
                <a:solidFill>
                  <a:srgbClr val="00B0F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b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50" name="Small monthly fee to access these special benefits.…"/>
              <p:cNvSpPr txBox="1"/>
              <p:nvPr/>
            </p:nvSpPr>
            <p:spPr>
              <a:xfrm>
                <a:off x="235995" y="1141954"/>
                <a:ext cx="2905519" cy="23774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b">
                <a:spAutoFit/>
              </a:bodyPr>
              <a:lstStyle/>
              <a:p>
                <a:pPr algn="ctr">
                  <a:defRPr sz="1700">
                    <a:latin typeface="Gotham Book"/>
                    <a:ea typeface="Gotham Book"/>
                    <a:cs typeface="Gotham Book"/>
                    <a:sym typeface="Gotham Book"/>
                  </a:defRPr>
                </a:pPr>
                <a:r>
                  <a:rPr dirty="0"/>
                  <a:t>Small monthly fee to access these special benefits.</a:t>
                </a:r>
              </a:p>
              <a:p>
                <a:pPr algn="ctr">
                  <a:defRPr sz="1700">
                    <a:latin typeface="Gotham Book"/>
                    <a:ea typeface="Gotham Book"/>
                    <a:cs typeface="Gotham Book"/>
                    <a:sym typeface="Gotham Book"/>
                  </a:defRPr>
                </a:pPr>
                <a:r>
                  <a:rPr dirty="0"/>
                  <a:t>Association has over 25,000 members nationally and is registered with the Department of Labor and NYDFS</a:t>
                </a:r>
                <a:r>
                  <a:rPr dirty="0">
                    <a:solidFill>
                      <a:srgbClr val="1F4E79"/>
                    </a:solidFill>
                  </a:rPr>
                  <a:t>. </a:t>
                </a:r>
              </a:p>
            </p:txBody>
          </p:sp>
        </p:grpSp>
        <p:grpSp>
          <p:nvGrpSpPr>
            <p:cNvPr id="154" name="Rectangle: Rounded Corners 19"/>
            <p:cNvGrpSpPr/>
            <p:nvPr/>
          </p:nvGrpSpPr>
          <p:grpSpPr>
            <a:xfrm>
              <a:off x="3545874" y="23761"/>
              <a:ext cx="3377510" cy="3928536"/>
              <a:chOff x="0" y="0"/>
              <a:chExt cx="3377508" cy="3928534"/>
            </a:xfrm>
          </p:grpSpPr>
          <p:sp>
            <p:nvSpPr>
              <p:cNvPr id="152" name="Rounded Rectangle"/>
              <p:cNvSpPr/>
              <p:nvPr/>
            </p:nvSpPr>
            <p:spPr>
              <a:xfrm>
                <a:off x="0" y="0"/>
                <a:ext cx="3377509" cy="3928535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50800" cap="flat">
                <a:solidFill>
                  <a:srgbClr val="00B0F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b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53" name="Must complete a Pre-Medical Screening questionnaire for proof of good health.…"/>
              <p:cNvSpPr txBox="1"/>
              <p:nvPr/>
            </p:nvSpPr>
            <p:spPr>
              <a:xfrm>
                <a:off x="235995" y="1191359"/>
                <a:ext cx="2905519" cy="22250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b">
                <a:spAutoFit/>
              </a:bodyPr>
              <a:lstStyle/>
              <a:p>
                <a:pPr algn="ctr">
                  <a:defRPr>
                    <a:latin typeface="Gotham Book"/>
                    <a:ea typeface="Gotham Book"/>
                    <a:cs typeface="Gotham Book"/>
                    <a:sym typeface="Gotham Book"/>
                  </a:defRPr>
                </a:pPr>
                <a:r>
                  <a:t>Must complete a Pre-Medical Screening questionnaire for proof of good health.  </a:t>
                </a:r>
              </a:p>
              <a:p>
                <a:pPr algn="ctr">
                  <a:defRPr>
                    <a:latin typeface="Gotham Book"/>
                    <a:ea typeface="Gotham Book"/>
                    <a:cs typeface="Gotham Book"/>
                    <a:sym typeface="Gotham Book"/>
                  </a:defRPr>
                </a:pPr>
                <a:endParaRPr/>
              </a:p>
              <a:p>
                <a:pPr algn="ctr">
                  <a:defRPr>
                    <a:latin typeface="Gotham Book"/>
                    <a:ea typeface="Gotham Book"/>
                    <a:cs typeface="Gotham Book"/>
                    <a:sym typeface="Gotham Book"/>
                  </a:defRPr>
                </a:pPr>
                <a:r>
                  <a:t> </a:t>
                </a:r>
                <a:r>
                  <a:rPr b="1" u="sng"/>
                  <a:t>Medical plan enrollment is not guaranteed.</a:t>
                </a:r>
              </a:p>
            </p:txBody>
          </p:sp>
        </p:grpSp>
        <p:grpSp>
          <p:nvGrpSpPr>
            <p:cNvPr id="157" name="Rectangle: Rounded Corners 22"/>
            <p:cNvGrpSpPr/>
            <p:nvPr/>
          </p:nvGrpSpPr>
          <p:grpSpPr>
            <a:xfrm>
              <a:off x="7091746" y="-1"/>
              <a:ext cx="3377510" cy="3928536"/>
              <a:chOff x="0" y="0"/>
              <a:chExt cx="3377508" cy="3928534"/>
            </a:xfrm>
          </p:grpSpPr>
          <p:sp>
            <p:nvSpPr>
              <p:cNvPr id="155" name="Rounded Rectangle"/>
              <p:cNvSpPr/>
              <p:nvPr/>
            </p:nvSpPr>
            <p:spPr>
              <a:xfrm>
                <a:off x="0" y="0"/>
                <a:ext cx="3377509" cy="3928535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50800" cap="flat">
                <a:solidFill>
                  <a:srgbClr val="00B0F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56" name="Enrollments and terminations need to be completed by the 18th of the month for it to be effective the 1st of the following month."/>
              <p:cNvSpPr txBox="1"/>
              <p:nvPr/>
            </p:nvSpPr>
            <p:spPr>
              <a:xfrm>
                <a:off x="235996" y="1247190"/>
                <a:ext cx="2905518" cy="16916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/>
              <a:p>
                <a:pPr algn="ctr">
                  <a:defRPr i="1">
                    <a:latin typeface="Gotham Book"/>
                    <a:ea typeface="Gotham Book"/>
                    <a:cs typeface="Gotham Book"/>
                    <a:sym typeface="Gotham Book"/>
                  </a:defRPr>
                </a:pPr>
                <a:r>
                  <a:t>Enrollments and terminations need to be completed by the</a:t>
                </a:r>
                <a:r>
                  <a:rPr b="1"/>
                  <a:t> 18</a:t>
                </a:r>
                <a:r>
                  <a:rPr b="1" baseline="30000"/>
                  <a:t>th</a:t>
                </a:r>
                <a:r>
                  <a:rPr b="1"/>
                  <a:t> </a:t>
                </a:r>
                <a:r>
                  <a:t>of the month for it to be </a:t>
                </a:r>
                <a:r>
                  <a:rPr b="1"/>
                  <a:t>effective the 1</a:t>
                </a:r>
                <a:r>
                  <a:rPr b="1" baseline="30000"/>
                  <a:t>st</a:t>
                </a:r>
                <a:r>
                  <a:rPr b="1"/>
                  <a:t> of the following month.</a:t>
                </a:r>
              </a:p>
            </p:txBody>
          </p:sp>
        </p:grpSp>
      </p:grpSp>
      <p:pic>
        <p:nvPicPr>
          <p:cNvPr id="159" name="Graphic 3" descr="Graphic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133" y="1992667"/>
            <a:ext cx="914401" cy="914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Graphic 12" descr="Graphic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6969" y="1992667"/>
            <a:ext cx="914401" cy="914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Graphic 16" descr="Graphic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2842" y="1992667"/>
            <a:ext cx="914401" cy="914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Rectangle: Rounded Corners 7"/>
          <p:cNvSpPr/>
          <p:nvPr/>
        </p:nvSpPr>
        <p:spPr>
          <a:xfrm>
            <a:off x="363794" y="245805"/>
            <a:ext cx="11572568" cy="1484673"/>
          </a:xfrm>
          <a:prstGeom prst="roundRect">
            <a:avLst>
              <a:gd name="adj" fmla="val 16667"/>
            </a:avLst>
          </a:prstGeom>
          <a:solidFill>
            <a:srgbClr val="FFFFFF">
              <a:alpha val="41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4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2199795" y="2172378"/>
            <a:ext cx="9552870" cy="3321944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6000"/>
              </a:lnSpc>
              <a:spcBef>
                <a:spcPts val="0"/>
              </a:spcBef>
              <a:buSzTx/>
              <a:buNone/>
              <a:defRPr sz="1200" b="1" u="sng">
                <a:latin typeface="Gotham Book"/>
                <a:ea typeface="Gotham Book"/>
                <a:cs typeface="Gotham Book"/>
                <a:sym typeface="Gotham Book"/>
              </a:defRPr>
            </a:pPr>
            <a:r>
              <a:t>Expert Assisted, Technology Driven</a:t>
            </a:r>
            <a:endParaRPr sz="1900"/>
          </a:p>
          <a:p>
            <a:pPr marL="0" indent="0">
              <a:lnSpc>
                <a:spcPct val="96000"/>
              </a:lnSpc>
              <a:spcBef>
                <a:spcPts val="0"/>
              </a:spcBef>
              <a:buSzTx/>
              <a:buNone/>
              <a:defRPr sz="1200" b="1">
                <a:latin typeface="Gotham Book"/>
                <a:ea typeface="Gotham Book"/>
                <a:cs typeface="Gotham Book"/>
                <a:sym typeface="Gotham Book"/>
              </a:defRPr>
            </a:pPr>
            <a:r>
              <a:t>BenAdvance</a:t>
            </a:r>
            <a:r>
              <a:rPr b="0"/>
              <a:t> is committed to providing expert guidance to Sales Associates through a needs-based buying experience.</a:t>
            </a:r>
            <a:endParaRPr sz="1900"/>
          </a:p>
          <a:p>
            <a:pPr marL="0" indent="0">
              <a:lnSpc>
                <a:spcPct val="96000"/>
              </a:lnSpc>
              <a:spcBef>
                <a:spcPts val="0"/>
              </a:spcBef>
              <a:buSzTx/>
              <a:buNone/>
              <a:defRPr sz="1700">
                <a:latin typeface="Gotham Book"/>
                <a:ea typeface="Gotham Book"/>
                <a:cs typeface="Gotham Book"/>
                <a:sym typeface="Gotham Book"/>
              </a:defRPr>
            </a:pPr>
            <a:endParaRPr sz="1900"/>
          </a:p>
          <a:p>
            <a:pPr marL="0" indent="0">
              <a:lnSpc>
                <a:spcPct val="96000"/>
              </a:lnSpc>
              <a:spcBef>
                <a:spcPts val="0"/>
              </a:spcBef>
              <a:buSzTx/>
              <a:buNone/>
              <a:defRPr sz="1200" b="1" u="sng">
                <a:latin typeface="Gotham Book"/>
                <a:ea typeface="Gotham Book"/>
                <a:cs typeface="Gotham Book"/>
                <a:sym typeface="Gotham Book"/>
              </a:defRPr>
            </a:pPr>
            <a:r>
              <a:t>Proven Benefits</a:t>
            </a:r>
            <a:endParaRPr sz="1900"/>
          </a:p>
          <a:p>
            <a:pPr marL="0" indent="0">
              <a:lnSpc>
                <a:spcPct val="96000"/>
              </a:lnSpc>
              <a:spcBef>
                <a:spcPts val="0"/>
              </a:spcBef>
              <a:buSzTx/>
              <a:buNone/>
              <a:defRPr sz="1200">
                <a:latin typeface="Gotham Book"/>
                <a:ea typeface="Gotham Book"/>
                <a:cs typeface="Gotham Book"/>
                <a:sym typeface="Gotham Book"/>
              </a:defRPr>
            </a:pPr>
            <a:r>
              <a:t>We offer a comprehensive portfolio of voluntary benefits, guaranteed issues, no questions asked.</a:t>
            </a:r>
            <a:endParaRPr sz="1900"/>
          </a:p>
          <a:p>
            <a:pPr marL="0" indent="0">
              <a:lnSpc>
                <a:spcPct val="96000"/>
              </a:lnSpc>
              <a:spcBef>
                <a:spcPts val="0"/>
              </a:spcBef>
              <a:buSzTx/>
              <a:buNone/>
              <a:defRPr sz="1200">
                <a:latin typeface="Gotham Book"/>
                <a:ea typeface="Gotham Book"/>
                <a:cs typeface="Gotham Book"/>
                <a:sym typeface="Gotham Book"/>
              </a:defRPr>
            </a:pPr>
            <a:r>
              <a:t>* </a:t>
            </a:r>
            <a:r>
              <a:rPr b="1"/>
              <a:t>Please note that medical coverage is not guaranteed.   Pre-medical screening is required to determine eligibility. </a:t>
            </a:r>
            <a:endParaRPr sz="1900"/>
          </a:p>
          <a:p>
            <a:pPr marL="0" indent="0">
              <a:lnSpc>
                <a:spcPct val="96000"/>
              </a:lnSpc>
              <a:spcBef>
                <a:spcPts val="0"/>
              </a:spcBef>
              <a:buSzTx/>
              <a:buNone/>
              <a:defRPr sz="1800" b="1" u="sng">
                <a:latin typeface="Gotham Book"/>
                <a:ea typeface="Gotham Book"/>
                <a:cs typeface="Gotham Book"/>
                <a:sym typeface="Gotham Book"/>
              </a:defRPr>
            </a:pPr>
            <a:endParaRPr sz="1900"/>
          </a:p>
          <a:p>
            <a:pPr marL="0" indent="0">
              <a:lnSpc>
                <a:spcPct val="96000"/>
              </a:lnSpc>
              <a:spcBef>
                <a:spcPts val="0"/>
              </a:spcBef>
              <a:buSzTx/>
              <a:buNone/>
              <a:defRPr sz="1200" b="1" u="sng">
                <a:latin typeface="Gotham Book"/>
                <a:ea typeface="Gotham Book"/>
                <a:cs typeface="Gotham Book"/>
                <a:sym typeface="Gotham Book"/>
              </a:defRPr>
            </a:pPr>
            <a:r>
              <a:t>Simple Billing</a:t>
            </a:r>
            <a:endParaRPr sz="1900"/>
          </a:p>
          <a:p>
            <a:pPr marL="0" indent="0">
              <a:lnSpc>
                <a:spcPct val="96000"/>
              </a:lnSpc>
              <a:spcBef>
                <a:spcPts val="0"/>
              </a:spcBef>
              <a:buSzTx/>
              <a:buNone/>
              <a:defRPr sz="1200">
                <a:latin typeface="Gotham Book"/>
                <a:ea typeface="Gotham Book"/>
                <a:cs typeface="Gotham Book"/>
                <a:sym typeface="Gotham Book"/>
              </a:defRPr>
            </a:pPr>
            <a:r>
              <a:t>Once a benefit decision is made, premiums will be deducted via</a:t>
            </a:r>
            <a:r>
              <a:rPr>
                <a:solidFill>
                  <a:srgbClr val="0C070E"/>
                </a:solidFill>
              </a:rPr>
              <a:t> ACH.</a:t>
            </a:r>
            <a:endParaRPr sz="1800"/>
          </a:p>
          <a:p>
            <a:pPr marL="0" indent="0">
              <a:lnSpc>
                <a:spcPct val="96000"/>
              </a:lnSpc>
              <a:spcBef>
                <a:spcPts val="0"/>
              </a:spcBef>
              <a:buSzTx/>
              <a:buNone/>
              <a:defRPr sz="1800" b="1" u="sng">
                <a:latin typeface="Gotham Book"/>
                <a:ea typeface="Gotham Book"/>
                <a:cs typeface="Gotham Book"/>
                <a:sym typeface="Gotham Book"/>
              </a:defRPr>
            </a:pPr>
            <a:endParaRPr sz="1800"/>
          </a:p>
          <a:p>
            <a:pPr marL="0" indent="0">
              <a:lnSpc>
                <a:spcPct val="96000"/>
              </a:lnSpc>
              <a:spcBef>
                <a:spcPts val="0"/>
              </a:spcBef>
              <a:buSzTx/>
              <a:buNone/>
              <a:defRPr sz="1200" b="1" u="sng">
                <a:latin typeface="Gotham Book"/>
                <a:ea typeface="Gotham Book"/>
                <a:cs typeface="Gotham Book"/>
                <a:sym typeface="Gotham Book"/>
              </a:defRPr>
            </a:pPr>
            <a:r>
              <a:t>Customer Support</a:t>
            </a:r>
            <a:endParaRPr sz="1900"/>
          </a:p>
          <a:p>
            <a:pPr marL="0" indent="0">
              <a:lnSpc>
                <a:spcPct val="96000"/>
              </a:lnSpc>
              <a:spcBef>
                <a:spcPts val="0"/>
              </a:spcBef>
              <a:buSzTx/>
              <a:buNone/>
              <a:defRPr sz="1200">
                <a:latin typeface="Gotham Book"/>
                <a:ea typeface="Gotham Book"/>
                <a:cs typeface="Gotham Book"/>
                <a:sym typeface="Gotham Book"/>
              </a:defRPr>
            </a:pPr>
            <a:r>
              <a:t>BenAdvance offers a customer service team to assist with ongoing questions.</a:t>
            </a:r>
          </a:p>
        </p:txBody>
      </p:sp>
      <p:pic>
        <p:nvPicPr>
          <p:cNvPr id="165" name="Graphic 15" descr="Graphic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29" y="2042089"/>
            <a:ext cx="740147" cy="7401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Graphic 16" descr="Graphic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209" y="2861635"/>
            <a:ext cx="740588" cy="740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Graphic 17" descr="Graphic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208" y="3681621"/>
            <a:ext cx="740589" cy="7405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Graphic 18" descr="Graphic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209" y="4501609"/>
            <a:ext cx="740147" cy="740147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TextBox 20"/>
          <p:cNvSpPr txBox="1"/>
          <p:nvPr/>
        </p:nvSpPr>
        <p:spPr>
          <a:xfrm>
            <a:off x="783138" y="521110"/>
            <a:ext cx="10340587" cy="91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5400" b="1">
                <a:solidFill>
                  <a:srgbClr val="008C95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r>
              <a:t>We’re Here for YOU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483</Words>
  <Application>Microsoft Office PowerPoint</Application>
  <PresentationFormat>Widescreen</PresentationFormat>
  <Paragraphs>71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Gotham Book</vt:lpstr>
      <vt:lpstr>Gotham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Arbeit</dc:creator>
  <cp:lastModifiedBy>Donita McCormick</cp:lastModifiedBy>
  <cp:revision>2</cp:revision>
  <dcterms:modified xsi:type="dcterms:W3CDTF">2022-08-19T17:38:17Z</dcterms:modified>
</cp:coreProperties>
</file>